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20"/>
  </p:notesMasterIdLst>
  <p:sldIdLst>
    <p:sldId id="256" r:id="rId2"/>
    <p:sldId id="257" r:id="rId3"/>
    <p:sldId id="266" r:id="rId4"/>
    <p:sldId id="258" r:id="rId5"/>
    <p:sldId id="259" r:id="rId6"/>
    <p:sldId id="267" r:id="rId7"/>
    <p:sldId id="268" r:id="rId8"/>
    <p:sldId id="261" r:id="rId9"/>
    <p:sldId id="263" r:id="rId10"/>
    <p:sldId id="269" r:id="rId11"/>
    <p:sldId id="262" r:id="rId12"/>
    <p:sldId id="270" r:id="rId13"/>
    <p:sldId id="264" r:id="rId14"/>
    <p:sldId id="26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85351" autoAdjust="0"/>
  </p:normalViewPr>
  <p:slideViewPr>
    <p:cSldViewPr snapToGrid="0">
      <p:cViewPr varScale="1">
        <p:scale>
          <a:sx n="94" d="100"/>
          <a:sy n="94" d="100"/>
        </p:scale>
        <p:origin x="33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1648E-3811-4F45-BCCA-C29418B50DC0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91565-B8B1-4D37-AAED-17C05B942A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367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91565-B8B1-4D37-AAED-17C05B942AE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199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91565-B8B1-4D37-AAED-17C05B942AE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305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96E42-4CE4-600A-38C1-801BBBC5B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16F150F-B1EB-7F39-E0D4-81D2CA9AD6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7CFF8B8-0013-3B55-A341-314E7C775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CF20C5-12FE-A1F7-5A3A-03AE754E9C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91565-B8B1-4D37-AAED-17C05B942AE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109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44F7E-15B7-2369-F8A1-B4A4DD446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7FBA844-B27A-4E72-E169-F406F7D9CA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0E77EBB-5D30-74D6-8F84-482237366F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64F102-9622-A8D8-9E57-686463501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91565-B8B1-4D37-AAED-17C05B942AE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877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61A81-0522-87B4-7457-3683C73BB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75B8011-1535-BE7C-A72D-CE6BC9E21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8BD25B9-BF05-D0EB-B7AC-E1F6979EDD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770DFB-DA16-AB7E-4957-5C1A61EF46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91565-B8B1-4D37-AAED-17C05B942AE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9672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85C7-D954-4D9D-BD93-0C04D7BC22A5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7A1A578-7EB0-4860-90DD-9BA9CFD25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5039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85C7-D954-4D9D-BD93-0C04D7BC22A5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7A1A578-7EB0-4860-90DD-9BA9CFD25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099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85C7-D954-4D9D-BD93-0C04D7BC22A5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7A1A578-7EB0-4860-90DD-9BA9CFD256A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2244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85C7-D954-4D9D-BD93-0C04D7BC22A5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7A1A578-7EB0-4860-90DD-9BA9CFD25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6765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85C7-D954-4D9D-BD93-0C04D7BC22A5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7A1A578-7EB0-4860-90DD-9BA9CFD256A6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7434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85C7-D954-4D9D-BD93-0C04D7BC22A5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7A1A578-7EB0-4860-90DD-9BA9CFD25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249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85C7-D954-4D9D-BD93-0C04D7BC22A5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578-7EB0-4860-90DD-9BA9CFD25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333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85C7-D954-4D9D-BD93-0C04D7BC22A5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578-7EB0-4860-90DD-9BA9CFD25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062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85C7-D954-4D9D-BD93-0C04D7BC22A5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578-7EB0-4860-90DD-9BA9CFD25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403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85C7-D954-4D9D-BD93-0C04D7BC22A5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7A1A578-7EB0-4860-90DD-9BA9CFD25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2832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85C7-D954-4D9D-BD93-0C04D7BC22A5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7A1A578-7EB0-4860-90DD-9BA9CFD25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5425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85C7-D954-4D9D-BD93-0C04D7BC22A5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7A1A578-7EB0-4860-90DD-9BA9CFD25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363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85C7-D954-4D9D-BD93-0C04D7BC22A5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578-7EB0-4860-90DD-9BA9CFD25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3219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85C7-D954-4D9D-BD93-0C04D7BC22A5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578-7EB0-4860-90DD-9BA9CFD25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5565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85C7-D954-4D9D-BD93-0C04D7BC22A5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1A578-7EB0-4860-90DD-9BA9CFD25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2251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85C7-D954-4D9D-BD93-0C04D7BC22A5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7A1A578-7EB0-4860-90DD-9BA9CFD25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06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85C7-D954-4D9D-BD93-0C04D7BC22A5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7A1A578-7EB0-4860-90DD-9BA9CFD25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97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Une image contenant personne, habits, fenêtre, plante">
            <a:extLst>
              <a:ext uri="{FF2B5EF4-FFF2-40B4-BE49-F238E27FC236}">
                <a16:creationId xmlns:a16="http://schemas.microsoft.com/office/drawing/2014/main" id="{91A1307B-2FBA-909D-A33C-653358BD3F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737" y="459301"/>
            <a:ext cx="3949263" cy="5155703"/>
          </a:xfrm>
        </p:spPr>
      </p:pic>
      <p:pic>
        <p:nvPicPr>
          <p:cNvPr id="10" name="Image 9" descr="Une image contenant fenêtre, plante d’intérieur, personne, intérieur">
            <a:extLst>
              <a:ext uri="{FF2B5EF4-FFF2-40B4-BE49-F238E27FC236}">
                <a16:creationId xmlns:a16="http://schemas.microsoft.com/office/drawing/2014/main" id="{4E124E9E-912E-34A5-7E0D-4CF395207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717" y="481405"/>
            <a:ext cx="4119014" cy="511149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B340221-C6B5-327F-8C70-3B00BD049A99}"/>
              </a:ext>
            </a:extLst>
          </p:cNvPr>
          <p:cNvSpPr txBox="1"/>
          <p:nvPr/>
        </p:nvSpPr>
        <p:spPr>
          <a:xfrm>
            <a:off x="1517904" y="5971032"/>
            <a:ext cx="10222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Travail à effectuer pour redonner plus de conicité aux branches – et ouvrir le centre du bois mort – laisser pousser l’apex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314394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AB76E-78DD-490D-9B7E-0568849AC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25AAF5-356F-218A-2CC5-71ACAC0A3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9280" y="2654808"/>
            <a:ext cx="4114799" cy="830072"/>
          </a:xfrm>
        </p:spPr>
        <p:txBody>
          <a:bodyPr>
            <a:normAutofit/>
          </a:bodyPr>
          <a:lstStyle/>
          <a:p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Il s’agit d’un </a:t>
            </a:r>
            <a:r>
              <a:rPr lang="fr-FR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génévrier</a:t>
            </a:r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Dégager la base de l’arbre pour identifier la face avant. </a:t>
            </a:r>
          </a:p>
          <a:p>
            <a:endParaRPr lang="fr-FR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 descr="Une image contenant habits, personne, homme, table">
            <a:extLst>
              <a:ext uri="{FF2B5EF4-FFF2-40B4-BE49-F238E27FC236}">
                <a16:creationId xmlns:a16="http://schemas.microsoft.com/office/drawing/2014/main" id="{AC24AA1F-BAC1-5332-0CBF-E8CEAF2CB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734" y="568960"/>
            <a:ext cx="6637866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97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505A6-C031-9F47-2493-6B09D35C1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habits, personne, plante d’intérieur, intérieur&#10;&#10;Description générée automatiquement">
            <a:extLst>
              <a:ext uri="{FF2B5EF4-FFF2-40B4-BE49-F238E27FC236}">
                <a16:creationId xmlns:a16="http://schemas.microsoft.com/office/drawing/2014/main" id="{D2181639-4DFE-1B02-1D68-8F6038F8C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160" y="0"/>
            <a:ext cx="4043680" cy="3032760"/>
          </a:xfrm>
          <a:prstGeom prst="rect">
            <a:avLst/>
          </a:prstGeom>
        </p:spPr>
      </p:pic>
      <p:pic>
        <p:nvPicPr>
          <p:cNvPr id="19" name="Image 18" descr="Une image contenant mur, plante d’intérieur, pot de fleurs, Appareil sanitaire&#10;&#10;Description générée automatiquement">
            <a:extLst>
              <a:ext uri="{FF2B5EF4-FFF2-40B4-BE49-F238E27FC236}">
                <a16:creationId xmlns:a16="http://schemas.microsoft.com/office/drawing/2014/main" id="{CB16CB7C-0AAB-A554-E479-A785CD398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710" y="3232618"/>
            <a:ext cx="3887841" cy="2915881"/>
          </a:xfrm>
          <a:prstGeom prst="rect">
            <a:avLst/>
          </a:prstGeom>
        </p:spPr>
      </p:pic>
      <p:pic>
        <p:nvPicPr>
          <p:cNvPr id="21" name="Image 20" descr="Une image contenant plante d’intérieur, mur, intérieur, plante">
            <a:extLst>
              <a:ext uri="{FF2B5EF4-FFF2-40B4-BE49-F238E27FC236}">
                <a16:creationId xmlns:a16="http://schemas.microsoft.com/office/drawing/2014/main" id="{64CE7F1D-A822-DAC1-DDB2-B12107084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0774" y="2401149"/>
            <a:ext cx="4524587" cy="339344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309B7CF-2AAB-230A-675B-3DB781DA4431}"/>
              </a:ext>
            </a:extLst>
          </p:cNvPr>
          <p:cNvSpPr txBox="1"/>
          <p:nvPr/>
        </p:nvSpPr>
        <p:spPr>
          <a:xfrm>
            <a:off x="4368800" y="3566160"/>
            <a:ext cx="3535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Il s’agit d’un </a:t>
            </a:r>
            <a:r>
              <a:rPr lang="fr-FR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yamadori</a:t>
            </a:r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génévrier</a:t>
            </a:r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sabine</a:t>
            </a:r>
          </a:p>
          <a:p>
            <a:pPr algn="ctr"/>
            <a:endParaRPr lang="fr-FR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Mise en forme (face avant identifiée et positionnement des branches avec la ligature) </a:t>
            </a:r>
          </a:p>
          <a:p>
            <a:endParaRPr lang="fr-FR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2966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968726-CB00-B193-8D9B-5574D6D39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 14" descr="Une image contenant habits, personne, homme, plante d’intérieur&#10;&#10;Description générée automatiquement">
            <a:extLst>
              <a:ext uri="{FF2B5EF4-FFF2-40B4-BE49-F238E27FC236}">
                <a16:creationId xmlns:a16="http://schemas.microsoft.com/office/drawing/2014/main" id="{E3E9F9C2-9F0B-AC78-E25F-972FC2405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0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13" name="Image 12" descr="Une image contenant personne, habits, plante d’intérieur, pot de fleurs&#10;&#10;Description générée automatiquement">
            <a:extLst>
              <a:ext uri="{FF2B5EF4-FFF2-40B4-BE49-F238E27FC236}">
                <a16:creationId xmlns:a16="http://schemas.microsoft.com/office/drawing/2014/main" id="{7FBA0CF9-17A1-0199-058D-E945E825B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" r="18201" b="-2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5" name="Image 4" descr="Une image contenant plante d’intérieur, habits, pot de fleurs, personne&#10;&#10;Description générée automatiquement">
            <a:extLst>
              <a:ext uri="{FF2B5EF4-FFF2-40B4-BE49-F238E27FC236}">
                <a16:creationId xmlns:a16="http://schemas.microsoft.com/office/drawing/2014/main" id="{D91CD2A6-3D28-FF1E-0D6D-E61971E93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" r="-3" b="179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28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A2A0A-E047-4E76-9CB6-05A6CEDF5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1AF299-54D8-B361-98AD-5A1A803E17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98077" y="1080008"/>
            <a:ext cx="2979484" cy="535432"/>
          </a:xfrm>
        </p:spPr>
        <p:txBody>
          <a:bodyPr>
            <a:normAutofit/>
          </a:bodyPr>
          <a:lstStyle/>
          <a:p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Travailler la conicité des branches des arbres. </a:t>
            </a:r>
          </a:p>
          <a:p>
            <a:endParaRPr lang="fr-FR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 descr="Une image contenant habits, personne, plante d’intérieur, pot de fleurs&#10;&#10;Description générée automatiquement">
            <a:extLst>
              <a:ext uri="{FF2B5EF4-FFF2-40B4-BE49-F238E27FC236}">
                <a16:creationId xmlns:a16="http://schemas.microsoft.com/office/drawing/2014/main" id="{0677009C-ADB6-9D95-4131-10778248E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76" y="791718"/>
            <a:ext cx="3841496" cy="2881122"/>
          </a:xfrm>
          <a:prstGeom prst="rect">
            <a:avLst/>
          </a:prstGeom>
        </p:spPr>
      </p:pic>
      <p:pic>
        <p:nvPicPr>
          <p:cNvPr id="7" name="Image 6" descr="Une image contenant habits, personne, plante d’intérieur, pot de fleurs">
            <a:extLst>
              <a:ext uri="{FF2B5EF4-FFF2-40B4-BE49-F238E27FC236}">
                <a16:creationId xmlns:a16="http://schemas.microsoft.com/office/drawing/2014/main" id="{77F7ED65-F64C-496F-DF72-C9FFA3C60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928" y="2682240"/>
            <a:ext cx="4409440" cy="33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19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ED228-1652-97E6-0497-E69D9B3D4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F588105-E801-0F25-9325-BEB3AEBD4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74240" y="5618500"/>
            <a:ext cx="4998720" cy="863580"/>
          </a:xfrm>
        </p:spPr>
        <p:txBody>
          <a:bodyPr>
            <a:normAutofit/>
          </a:bodyPr>
          <a:lstStyle/>
          <a:p>
            <a:pPr algn="ctr"/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Il s’agit d’un </a:t>
            </a:r>
            <a:r>
              <a:rPr lang="fr-FR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Pentaphyla</a:t>
            </a:r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Ligaturer la branche principale pour la mise en forme….</a:t>
            </a:r>
          </a:p>
          <a:p>
            <a:endParaRPr lang="fr-FR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 descr="Une image contenant plante d’intérieur, habits, pot de fleurs, personne">
            <a:extLst>
              <a:ext uri="{FF2B5EF4-FFF2-40B4-BE49-F238E27FC236}">
                <a16:creationId xmlns:a16="http://schemas.microsoft.com/office/drawing/2014/main" id="{08E562F8-E685-94C1-521C-55B80DCEA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40" y="421640"/>
            <a:ext cx="3707130" cy="4942840"/>
          </a:xfrm>
          <a:prstGeom prst="rect">
            <a:avLst/>
          </a:prstGeom>
        </p:spPr>
      </p:pic>
      <p:pic>
        <p:nvPicPr>
          <p:cNvPr id="9" name="Image 8" descr="Une image contenant plante d’intérieur, pot de fleurs, habits, personne">
            <a:extLst>
              <a:ext uri="{FF2B5EF4-FFF2-40B4-BE49-F238E27FC236}">
                <a16:creationId xmlns:a16="http://schemas.microsoft.com/office/drawing/2014/main" id="{E3229E33-8D3D-652B-CFCB-5DC89C3A7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99" y="1766464"/>
            <a:ext cx="3251201" cy="2438401"/>
          </a:xfrm>
          <a:prstGeom prst="rect">
            <a:avLst/>
          </a:prstGeom>
        </p:spPr>
      </p:pic>
      <p:pic>
        <p:nvPicPr>
          <p:cNvPr id="11" name="Image 10" descr="Une image contenant habits, personne, mur, plante d’intérieur&#10;&#10;Description générée automatiquement">
            <a:extLst>
              <a:ext uri="{FF2B5EF4-FFF2-40B4-BE49-F238E27FC236}">
                <a16:creationId xmlns:a16="http://schemas.microsoft.com/office/drawing/2014/main" id="{5ED0D3DA-FBB7-FC84-7900-F80889EC21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72" y="273377"/>
            <a:ext cx="3865369" cy="416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23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092BC-3B3D-CE7C-2910-E6AC8FDCE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habits, chaussures, personne, plante d’intérieur">
            <a:extLst>
              <a:ext uri="{FF2B5EF4-FFF2-40B4-BE49-F238E27FC236}">
                <a16:creationId xmlns:a16="http://schemas.microsoft.com/office/drawing/2014/main" id="{0B636E8B-FC5C-2BF8-1D4A-D964243B0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1420" y="1573218"/>
            <a:ext cx="5255881" cy="3505200"/>
          </a:xfrm>
          <a:prstGeom prst="rect">
            <a:avLst/>
          </a:prstGeom>
        </p:spPr>
      </p:pic>
      <p:pic>
        <p:nvPicPr>
          <p:cNvPr id="13" name="Image 12" descr="Une image contenant habits, personne, Visage humain, homme&#10;&#10;Description générée automatiquement">
            <a:extLst>
              <a:ext uri="{FF2B5EF4-FFF2-40B4-BE49-F238E27FC236}">
                <a16:creationId xmlns:a16="http://schemas.microsoft.com/office/drawing/2014/main" id="{5F60630B-FD26-91F7-CBF5-780CEB4D5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40" y="697878"/>
            <a:ext cx="4217844" cy="525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01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1028E5-DC7C-A36B-E708-ED6B0B688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F55A28D9-E151-47FC-B84D-D9610D063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64ECFCDB-83FB-4F5C-B114-156BD67F5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496F9AF8-17C5-4132-AA76-4F67D8BF45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653E7A77-FF5C-4558-81CC-0B0EDC08F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1FA6541F-DB3A-44F2-984C-7167E9195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59AE21FE-824E-4977-8A96-CABE4D18F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993BFD78-1A04-426D-9123-7FB3B1B5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697029EE-553B-47C2-8782-A5CC7C9A2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EC08902C-10C5-4E43-84D7-2C1998EB9D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4403B013-8CA9-497F-A644-128BF98BC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731B95B8-54A8-4028-BC41-888C1389B0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002B5042-567E-4AD6-B2BC-02F600BE3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id="{3B674E68-B9BF-431C-B24A-76CD09E7A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68AC462-B596-49AF-ACBF-8E851D4DA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5C44928B-D175-4CF5-A0F6-EF03F0F81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Freeform 28">
              <a:extLst>
                <a:ext uri="{FF2B5EF4-FFF2-40B4-BE49-F238E27FC236}">
                  <a16:creationId xmlns:a16="http://schemas.microsoft.com/office/drawing/2014/main" id="{7D23FC46-F390-43D6-B697-25183D488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Freeform 29">
              <a:extLst>
                <a:ext uri="{FF2B5EF4-FFF2-40B4-BE49-F238E27FC236}">
                  <a16:creationId xmlns:a16="http://schemas.microsoft.com/office/drawing/2014/main" id="{2D25180D-7ADA-45FE-8151-55A55C129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Freeform 30">
              <a:extLst>
                <a:ext uri="{FF2B5EF4-FFF2-40B4-BE49-F238E27FC236}">
                  <a16:creationId xmlns:a16="http://schemas.microsoft.com/office/drawing/2014/main" id="{D23EB0E5-FE56-437C-A4C1-7F118BAF7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Freeform 31">
              <a:extLst>
                <a:ext uri="{FF2B5EF4-FFF2-40B4-BE49-F238E27FC236}">
                  <a16:creationId xmlns:a16="http://schemas.microsoft.com/office/drawing/2014/main" id="{2A1FC622-62D0-4463-A50F-5D0088803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Freeform 32">
              <a:extLst>
                <a:ext uri="{FF2B5EF4-FFF2-40B4-BE49-F238E27FC236}">
                  <a16:creationId xmlns:a16="http://schemas.microsoft.com/office/drawing/2014/main" id="{BF2B1AFF-4B85-4924-A0A4-CD6886953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Freeform 33">
              <a:extLst>
                <a:ext uri="{FF2B5EF4-FFF2-40B4-BE49-F238E27FC236}">
                  <a16:creationId xmlns:a16="http://schemas.microsoft.com/office/drawing/2014/main" id="{4F117DA4-B0EA-4519-BED3-2B390672B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" name="Freeform 34">
              <a:extLst>
                <a:ext uri="{FF2B5EF4-FFF2-40B4-BE49-F238E27FC236}">
                  <a16:creationId xmlns:a16="http://schemas.microsoft.com/office/drawing/2014/main" id="{7EA1D43D-23CE-435F-A288-C36FEA28DD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" name="Freeform 35">
              <a:extLst>
                <a:ext uri="{FF2B5EF4-FFF2-40B4-BE49-F238E27FC236}">
                  <a16:creationId xmlns:a16="http://schemas.microsoft.com/office/drawing/2014/main" id="{6736985C-E954-490B-BFD3-D0A707DF0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" name="Freeform 36">
              <a:extLst>
                <a:ext uri="{FF2B5EF4-FFF2-40B4-BE49-F238E27FC236}">
                  <a16:creationId xmlns:a16="http://schemas.microsoft.com/office/drawing/2014/main" id="{E34EC8BB-380B-487F-80F2-B2691702E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" name="Freeform 37">
              <a:extLst>
                <a:ext uri="{FF2B5EF4-FFF2-40B4-BE49-F238E27FC236}">
                  <a16:creationId xmlns:a16="http://schemas.microsoft.com/office/drawing/2014/main" id="{F0490235-27DD-43DC-A88A-FAB328C0A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4" name="Freeform 38">
              <a:extLst>
                <a:ext uri="{FF2B5EF4-FFF2-40B4-BE49-F238E27FC236}">
                  <a16:creationId xmlns:a16="http://schemas.microsoft.com/office/drawing/2014/main" id="{0D425E2A-DD78-4052-A976-20CB34C88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5495CD16-BB01-4344-A81F-9C8E8F2E5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8" name="Freeform 11">
            <a:extLst>
              <a:ext uri="{FF2B5EF4-FFF2-40B4-BE49-F238E27FC236}">
                <a16:creationId xmlns:a16="http://schemas.microsoft.com/office/drawing/2014/main" id="{567FD93A-AFA0-4A02-8037-64C5A2B3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F35F5135-9DEE-4417-97DD-FDF63C383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C0380E4-7643-4D7D-805C-5D43BF01F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5291666" cy="5260195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lante d’intérieur, habits, fenêtre, roue&#10;&#10;Description générée automatiquement">
            <a:extLst>
              <a:ext uri="{FF2B5EF4-FFF2-40B4-BE49-F238E27FC236}">
                <a16:creationId xmlns:a16="http://schemas.microsoft.com/office/drawing/2014/main" id="{2C7563BD-C953-4AAA-0545-15A8B9222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r="21619"/>
          <a:stretch/>
        </p:blipFill>
        <p:spPr>
          <a:xfrm rot="5400000">
            <a:off x="995803" y="966706"/>
            <a:ext cx="4586994" cy="4648200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A6DC4E48-1955-4EFD-94E1-F07AC6F00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7" y="643467"/>
            <a:ext cx="5291666" cy="5260195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 descr="Une image contenant plante d’intérieur, pot de fleurs, fenêtre, maison&#10;&#10;Description générée automatiquement">
            <a:extLst>
              <a:ext uri="{FF2B5EF4-FFF2-40B4-BE49-F238E27FC236}">
                <a16:creationId xmlns:a16="http://schemas.microsoft.com/office/drawing/2014/main" id="{4D9EE155-B26B-D909-75DB-C1C132219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88"/>
          <a:stretch/>
        </p:blipFill>
        <p:spPr>
          <a:xfrm rot="5400000">
            <a:off x="6609203" y="966706"/>
            <a:ext cx="4586994" cy="4648200"/>
          </a:xfrm>
          <a:prstGeom prst="rect">
            <a:avLst/>
          </a:prstGeom>
        </p:spPr>
      </p:pic>
      <p:sp>
        <p:nvSpPr>
          <p:cNvPr id="86" name="Freeform 11">
            <a:extLst>
              <a:ext uri="{FF2B5EF4-FFF2-40B4-BE49-F238E27FC236}">
                <a16:creationId xmlns:a16="http://schemas.microsoft.com/office/drawing/2014/main" id="{0217462E-1CE9-48D5-B32C-8A4ABFFFF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01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00970D-42FB-8CDA-ACEE-0AE2A7850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plante d’intérieur, intérieur&#10;&#10;Description générée automatiquement">
            <a:extLst>
              <a:ext uri="{FF2B5EF4-FFF2-40B4-BE49-F238E27FC236}">
                <a16:creationId xmlns:a16="http://schemas.microsoft.com/office/drawing/2014/main" id="{8FF66DA4-B969-0330-9CB0-423BDA5CD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5" r="-2" b="23271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Image 5" descr="Une image contenant habits, personne, plante d’intérieur, intérieur">
            <a:extLst>
              <a:ext uri="{FF2B5EF4-FFF2-40B4-BE49-F238E27FC236}">
                <a16:creationId xmlns:a16="http://schemas.microsoft.com/office/drawing/2014/main" id="{2AB3D9BD-FDF4-9829-9DC4-34AC1A545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9" r="2" b="35767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Image 8" descr="Une image contenant plante, arbre, plante d’intérieur, bonsaï&#10;&#10;Description générée automatiquement">
            <a:extLst>
              <a:ext uri="{FF2B5EF4-FFF2-40B4-BE49-F238E27FC236}">
                <a16:creationId xmlns:a16="http://schemas.microsoft.com/office/drawing/2014/main" id="{46241D89-8455-27B2-4395-81018AD4CF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1" b="27293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1" name="Image 10" descr="Une image contenant habits, chaussures, personne, plante d’intérieur&#10;&#10;Description générée automatiquement">
            <a:extLst>
              <a:ext uri="{FF2B5EF4-FFF2-40B4-BE49-F238E27FC236}">
                <a16:creationId xmlns:a16="http://schemas.microsoft.com/office/drawing/2014/main" id="{8F49FA41-1B79-A0C7-5613-585457DD0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7" r="-2" b="32070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6556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90F737-7787-D72F-6E5C-2697286CB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 descr="Une image contenant habits, homme, personne, chaise&#10;&#10;Description générée automatiquement">
            <a:extLst>
              <a:ext uri="{FF2B5EF4-FFF2-40B4-BE49-F238E27FC236}">
                <a16:creationId xmlns:a16="http://schemas.microsoft.com/office/drawing/2014/main" id="{BC557F7C-06A5-53AB-AF63-CCDAD7C04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6" r="-3" b="10623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7" name="Image 6" descr="Une image contenant personne, plante d’intérieur, habits, pot de fleurs">
            <a:extLst>
              <a:ext uri="{FF2B5EF4-FFF2-40B4-BE49-F238E27FC236}">
                <a16:creationId xmlns:a16="http://schemas.microsoft.com/office/drawing/2014/main" id="{2BD99231-99BC-6DC5-FB0D-5C87BD261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0" r="-3" b="-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1" name="Image 10" descr="Une image contenant habits, plante d’intérieur, plafond, intérieur&#10;&#10;Description générée automatiquement">
            <a:extLst>
              <a:ext uri="{FF2B5EF4-FFF2-40B4-BE49-F238E27FC236}">
                <a16:creationId xmlns:a16="http://schemas.microsoft.com/office/drawing/2014/main" id="{DBDD8EA8-539A-9485-D376-CCA80C5AA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43" b="10817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13" name="Image 12" descr="Une image contenant habits, personne, plante d’intérieur, intérieur">
            <a:extLst>
              <a:ext uri="{FF2B5EF4-FFF2-40B4-BE49-F238E27FC236}">
                <a16:creationId xmlns:a16="http://schemas.microsoft.com/office/drawing/2014/main" id="{4E4D3A24-2C40-AE91-DDAB-B955F4806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0" r="1" b="2186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1135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AF6C1-1C2D-6B10-B6A9-A5A3A35B5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043D02-F739-DBF2-2161-9786C342F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2365" y="3776472"/>
            <a:ext cx="2979484" cy="1700784"/>
          </a:xfrm>
        </p:spPr>
        <p:txBody>
          <a:bodyPr>
            <a:normAutofit lnSpcReduction="10000"/>
          </a:bodyPr>
          <a:lstStyle/>
          <a:p>
            <a:pPr algn="ctr"/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Erable 3 troncs </a:t>
            </a:r>
          </a:p>
          <a:p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Nettoyage du  NEBARI pour mettre en évidence la base des troncs </a:t>
            </a:r>
          </a:p>
          <a:p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Prévoir, lors du prochain rempotage, la mise en place des arbres de droite et de gauche,  en les décalant pour qu’ils ne soient pas sur la même ligne que l’arbre principal.</a:t>
            </a:r>
          </a:p>
        </p:txBody>
      </p:sp>
      <p:pic>
        <p:nvPicPr>
          <p:cNvPr id="3" name="Image 2" descr="Une image contenant habits, personne, fenêtre, plante d’intérieur&#10;&#10;Description générée automatiquement">
            <a:extLst>
              <a:ext uri="{FF2B5EF4-FFF2-40B4-BE49-F238E27FC236}">
                <a16:creationId xmlns:a16="http://schemas.microsoft.com/office/drawing/2014/main" id="{1DCD53F0-5EC4-1279-DCD1-A28737850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741" y="201169"/>
            <a:ext cx="4178873" cy="3227832"/>
          </a:xfrm>
          <a:prstGeom prst="rect">
            <a:avLst/>
          </a:prstGeom>
        </p:spPr>
      </p:pic>
      <p:pic>
        <p:nvPicPr>
          <p:cNvPr id="10" name="Image 9" descr="Une image contenant habits, personne, plante d’intérieur, intérieur&#10;&#10;Description générée automatiquement">
            <a:extLst>
              <a:ext uri="{FF2B5EF4-FFF2-40B4-BE49-F238E27FC236}">
                <a16:creationId xmlns:a16="http://schemas.microsoft.com/office/drawing/2014/main" id="{EEE04E33-93A8-CF25-4B81-200949D33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16" y="2879217"/>
            <a:ext cx="4660392" cy="349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04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F9271-7283-0E30-5E27-C31AE18F2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abits, personne, plante d’intérieur, pot de fleurs">
            <a:extLst>
              <a:ext uri="{FF2B5EF4-FFF2-40B4-BE49-F238E27FC236}">
                <a16:creationId xmlns:a16="http://schemas.microsoft.com/office/drawing/2014/main" id="{A9BABEE3-D14D-2167-FE64-02303E705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48" y="609600"/>
            <a:ext cx="3918056" cy="4842088"/>
          </a:xfrm>
          <a:prstGeom prst="rect">
            <a:avLst/>
          </a:prstGeom>
        </p:spPr>
      </p:pic>
      <p:pic>
        <p:nvPicPr>
          <p:cNvPr id="9" name="Image 8" descr="Une image contenant habits, personne, plante d’intérieur, chaise&#10;&#10;Description générée automatiquement">
            <a:extLst>
              <a:ext uri="{FF2B5EF4-FFF2-40B4-BE49-F238E27FC236}">
                <a16:creationId xmlns:a16="http://schemas.microsoft.com/office/drawing/2014/main" id="{B68C6486-ABA7-0E83-3D95-D8B75681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573" y="1207940"/>
            <a:ext cx="5256981" cy="394273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A33BDAA-B1EB-B189-FD6B-4E824D26F037}"/>
              </a:ext>
            </a:extLst>
          </p:cNvPr>
          <p:cNvSpPr txBox="1"/>
          <p:nvPr/>
        </p:nvSpPr>
        <p:spPr>
          <a:xfrm>
            <a:off x="1769249" y="5860026"/>
            <a:ext cx="99213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Mise en forme en 2023  d’un mélèze – travail sur la ligature des branches pour « servir le projet » et ainsi développer la ramification.</a:t>
            </a:r>
          </a:p>
        </p:txBody>
      </p:sp>
    </p:spTree>
    <p:extLst>
      <p:ext uri="{BB962C8B-B14F-4D97-AF65-F5344CB8AC3E}">
        <p14:creationId xmlns:p14="http://schemas.microsoft.com/office/powerpoint/2010/main" val="2643753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BBE24-B74B-F99D-8CD6-A2DD44A25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AC4A540-E0B6-D7DD-E6D6-808A7E1738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68369" y="4685122"/>
            <a:ext cx="4613577" cy="1611983"/>
          </a:xfrm>
        </p:spPr>
        <p:txBody>
          <a:bodyPr>
            <a:normAutofit lnSpcReduction="10000"/>
          </a:bodyPr>
          <a:lstStyle/>
          <a:p>
            <a:pPr algn="ctr"/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Il s’agit d’un </a:t>
            </a:r>
            <a:r>
              <a:rPr lang="fr-FR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génévrier</a:t>
            </a:r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Les travaux…..</a:t>
            </a:r>
          </a:p>
          <a:p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Nettoyer les « veines » pour définir un projet – et préparer la mise en forme</a:t>
            </a:r>
          </a:p>
          <a:p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Laisser l’arbre prendre de la vigueur  </a:t>
            </a:r>
          </a:p>
          <a:p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A Prévoir </a:t>
            </a:r>
            <a:r>
              <a:rPr lang="fr-FR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transpotage</a:t>
            </a:r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/ rempotage </a:t>
            </a:r>
          </a:p>
        </p:txBody>
      </p:sp>
      <p:pic>
        <p:nvPicPr>
          <p:cNvPr id="5" name="Image 4" descr="Une image contenant plante d’intérieur, personne, fenêtre, intérieur&#10;&#10;Description générée automatiquement">
            <a:extLst>
              <a:ext uri="{FF2B5EF4-FFF2-40B4-BE49-F238E27FC236}">
                <a16:creationId xmlns:a16="http://schemas.microsoft.com/office/drawing/2014/main" id="{563B629E-D704-CB0F-1046-23FE576E6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33" y="2205162"/>
            <a:ext cx="4395314" cy="3595749"/>
          </a:xfrm>
          <a:prstGeom prst="rect">
            <a:avLst/>
          </a:prstGeom>
        </p:spPr>
      </p:pic>
      <p:pic>
        <p:nvPicPr>
          <p:cNvPr id="7" name="Image 6" descr="Une image contenant plante d’intérieur, pot de fleurs, plante, bonsaï">
            <a:extLst>
              <a:ext uri="{FF2B5EF4-FFF2-40B4-BE49-F238E27FC236}">
                <a16:creationId xmlns:a16="http://schemas.microsoft.com/office/drawing/2014/main" id="{F03B17E7-9757-7CCA-BF4B-5DAB2BAD5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69" y="322696"/>
            <a:ext cx="4613577" cy="359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29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09BFE-0DFB-3E23-2742-D024364C2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4A0069C-BCCD-EDBA-8A89-EBC536179D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4189" y="5627804"/>
            <a:ext cx="10010842" cy="725864"/>
          </a:xfrm>
        </p:spPr>
        <p:txBody>
          <a:bodyPr>
            <a:normAutofit/>
          </a:bodyPr>
          <a:lstStyle/>
          <a:p>
            <a:pPr algn="ctr"/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Il s’agit d’un </a:t>
            </a:r>
            <a:r>
              <a:rPr lang="fr-FR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génévrier</a:t>
            </a:r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Ligaturer pour maintenir la mise en forme -Tailler entre mi juin /mi juillet (ne pas laisser trop pousser) - Faire du « bois mort » </a:t>
            </a:r>
          </a:p>
          <a:p>
            <a:endParaRPr lang="fr-FR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 descr="Une image contenant plante d’intérieur, habits, personne, pot de fleurs&#10;&#10;Description générée automatiquement">
            <a:extLst>
              <a:ext uri="{FF2B5EF4-FFF2-40B4-BE49-F238E27FC236}">
                <a16:creationId xmlns:a16="http://schemas.microsoft.com/office/drawing/2014/main" id="{DF38C309-9177-D5B0-5257-8923ACD6C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008" y="1159496"/>
            <a:ext cx="5015060" cy="3601040"/>
          </a:xfrm>
          <a:prstGeom prst="rect">
            <a:avLst/>
          </a:prstGeom>
        </p:spPr>
      </p:pic>
      <p:pic>
        <p:nvPicPr>
          <p:cNvPr id="9" name="Image 8" descr="Une image contenant habits, personne, intérieur, sapin">
            <a:extLst>
              <a:ext uri="{FF2B5EF4-FFF2-40B4-BE49-F238E27FC236}">
                <a16:creationId xmlns:a16="http://schemas.microsoft.com/office/drawing/2014/main" id="{5DF55957-EAD4-43D7-C915-C773FFD27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576" y="631596"/>
            <a:ext cx="3478491" cy="506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51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0D271-6DBF-148F-46B1-9D2A9CB6B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0B7966D-B4B4-7703-42A0-F6CFCE96D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2151" y="5627804"/>
            <a:ext cx="10391055" cy="725864"/>
          </a:xfrm>
        </p:spPr>
        <p:txBody>
          <a:bodyPr>
            <a:normAutofit/>
          </a:bodyPr>
          <a:lstStyle/>
          <a:p>
            <a:pPr algn="ctr"/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Il s’agit d’un </a:t>
            </a:r>
            <a:r>
              <a:rPr lang="fr-FR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génévrier</a:t>
            </a:r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« sabine »</a:t>
            </a:r>
          </a:p>
          <a:p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Nettoyage des veines – Travail sur le repositionnement de l’arbre dans le pot – laisser pousser après un rempotage « léger » </a:t>
            </a:r>
          </a:p>
          <a:p>
            <a:endParaRPr lang="fr-FR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 descr="Une image contenant plante d’intérieur, habits, mur, personne">
            <a:extLst>
              <a:ext uri="{FF2B5EF4-FFF2-40B4-BE49-F238E27FC236}">
                <a16:creationId xmlns:a16="http://schemas.microsoft.com/office/drawing/2014/main" id="{DCF5AF4F-C6EC-F743-DED7-E51D2A627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52" y="1297611"/>
            <a:ext cx="4976929" cy="3732697"/>
          </a:xfrm>
          <a:prstGeom prst="rect">
            <a:avLst/>
          </a:prstGeom>
        </p:spPr>
      </p:pic>
      <p:pic>
        <p:nvPicPr>
          <p:cNvPr id="6" name="Image 5" descr="Une image contenant plante d’intérieur, intérieur, vase, fenêtre">
            <a:extLst>
              <a:ext uri="{FF2B5EF4-FFF2-40B4-BE49-F238E27FC236}">
                <a16:creationId xmlns:a16="http://schemas.microsoft.com/office/drawing/2014/main" id="{67D22553-64CF-57D6-3C74-63F4ABF33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278" y="1297612"/>
            <a:ext cx="4976929" cy="373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78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BB56B-DD37-3D12-6A3E-9C492BAE9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abits, personne, homme, plante d’intérieur">
            <a:extLst>
              <a:ext uri="{FF2B5EF4-FFF2-40B4-BE49-F238E27FC236}">
                <a16:creationId xmlns:a16="http://schemas.microsoft.com/office/drawing/2014/main" id="{220B2C6A-D479-D427-17A5-7BE9D2FFD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969" y="3246120"/>
            <a:ext cx="4582885" cy="3144188"/>
          </a:xfrm>
          <a:prstGeom prst="rect">
            <a:avLst/>
          </a:prstGeom>
        </p:spPr>
      </p:pic>
      <p:pic>
        <p:nvPicPr>
          <p:cNvPr id="8" name="Image 7" descr="Une image contenant habits, personne, plante d’intérieur, homme&#10;&#10;Description générée automatiquement">
            <a:extLst>
              <a:ext uri="{FF2B5EF4-FFF2-40B4-BE49-F238E27FC236}">
                <a16:creationId xmlns:a16="http://schemas.microsoft.com/office/drawing/2014/main" id="{28022A71-CEF7-5B97-7C9D-2BE938F0C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5" y="177925"/>
            <a:ext cx="2796757" cy="3729009"/>
          </a:xfrm>
          <a:prstGeom prst="rect">
            <a:avLst/>
          </a:prstGeom>
        </p:spPr>
      </p:pic>
      <p:pic>
        <p:nvPicPr>
          <p:cNvPr id="10" name="Image 9" descr="Une image contenant plante d’intérieur, pot de fleurs, habits, table&#10;&#10;Description générée automatiquement">
            <a:extLst>
              <a:ext uri="{FF2B5EF4-FFF2-40B4-BE49-F238E27FC236}">
                <a16:creationId xmlns:a16="http://schemas.microsoft.com/office/drawing/2014/main" id="{865CAF50-5649-CAA1-F304-72E8ABE76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432" y="1280713"/>
            <a:ext cx="3684493" cy="276337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16F9E23-C843-CE31-3FCA-DD6EB3E70517}"/>
              </a:ext>
            </a:extLst>
          </p:cNvPr>
          <p:cNvSpPr txBox="1"/>
          <p:nvPr/>
        </p:nvSpPr>
        <p:spPr>
          <a:xfrm>
            <a:off x="4307840" y="1092738"/>
            <a:ext cx="2915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Pin Sylvestre</a:t>
            </a:r>
          </a:p>
          <a:p>
            <a:pPr algn="ctr"/>
            <a:endParaRPr lang="fr-FR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Nettoyage du racinaire pour visualiser le bois mort – pencher l’arbre vers la droite </a:t>
            </a:r>
          </a:p>
          <a:p>
            <a:endParaRPr lang="fr-FR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Créer un </a:t>
            </a:r>
            <a:r>
              <a:rPr lang="fr-FR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shari</a:t>
            </a:r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4472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515DD-B620-0C30-462E-9712ADFEF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F38B2A5-F7A5-D682-1013-F8375D5A4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8157" y="1801368"/>
            <a:ext cx="2979484" cy="1252728"/>
          </a:xfrm>
        </p:spPr>
        <p:txBody>
          <a:bodyPr>
            <a:normAutofit/>
          </a:bodyPr>
          <a:lstStyle/>
          <a:p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Les travaux conseillés …..</a:t>
            </a:r>
          </a:p>
          <a:p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Nettoyer l’arbre (retrait des vieilles aiguilles) pour apporter plus de visibilité et pouvoir faire le « tri » des branches et former les plateaux</a:t>
            </a:r>
          </a:p>
          <a:p>
            <a:endParaRPr lang="fr-FR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 descr="Une image contenant habits, personne, intérieur, mur&#10;&#10;Description générée automatiquement">
            <a:extLst>
              <a:ext uri="{FF2B5EF4-FFF2-40B4-BE49-F238E27FC236}">
                <a16:creationId xmlns:a16="http://schemas.microsoft.com/office/drawing/2014/main" id="{6205934E-6B5F-F96B-0B37-A32844099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448" y="658368"/>
            <a:ext cx="7034784" cy="527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30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B6F3C-33C4-0D2D-01ED-250C7CC97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E4CCF13-B036-1B8D-159D-2F042DBF4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8156" y="4950968"/>
            <a:ext cx="6225604" cy="1348232"/>
          </a:xfrm>
        </p:spPr>
        <p:txBody>
          <a:bodyPr>
            <a:normAutofit/>
          </a:bodyPr>
          <a:lstStyle/>
          <a:p>
            <a:pPr algn="ctr"/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Il s’agit d’un </a:t>
            </a:r>
            <a:r>
              <a:rPr lang="fr-FR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génévrier</a:t>
            </a:r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SARGENTIS </a:t>
            </a:r>
          </a:p>
          <a:p>
            <a:pPr algn="ctr"/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Ligaturer d’ une branche pour la descendre afin de remplacer une autre branche trop droite qui sera coupée….</a:t>
            </a:r>
          </a:p>
          <a:p>
            <a:pPr algn="ctr"/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Retirer une branche qui se trouve en haut de l’arbre et ligaturer les autres branches pour la mise en forme de l’arbre. </a:t>
            </a:r>
          </a:p>
          <a:p>
            <a:pPr algn="ctr"/>
            <a:endParaRPr lang="fr-FR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 descr="Une image contenant plante d’intérieur, personne, habits, pot de fleurs">
            <a:extLst>
              <a:ext uri="{FF2B5EF4-FFF2-40B4-BE49-F238E27FC236}">
                <a16:creationId xmlns:a16="http://schemas.microsoft.com/office/drawing/2014/main" id="{3DDD7A48-B234-AF5D-A719-A6C414817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43" y="406400"/>
            <a:ext cx="4227977" cy="3981545"/>
          </a:xfrm>
          <a:prstGeom prst="rect">
            <a:avLst/>
          </a:prstGeom>
        </p:spPr>
      </p:pic>
      <p:pic>
        <p:nvPicPr>
          <p:cNvPr id="9" name="Image 8" descr="Une image contenant habits, plante d’intérieur, personne, mur&#10;&#10;Description générée automatiquement">
            <a:extLst>
              <a:ext uri="{FF2B5EF4-FFF2-40B4-BE49-F238E27FC236}">
                <a16:creationId xmlns:a16="http://schemas.microsoft.com/office/drawing/2014/main" id="{34369F4F-71F5-8732-38EC-E2630B8A4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43470" y="1179830"/>
            <a:ext cx="4805680" cy="360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61826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12948</TotalTime>
  <Words>356</Words>
  <Application>Microsoft Office PowerPoint</Application>
  <PresentationFormat>Grand écran</PresentationFormat>
  <Paragraphs>40</Paragraphs>
  <Slides>18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Aptos</vt:lpstr>
      <vt:lpstr>Arial</vt:lpstr>
      <vt:lpstr>Century Gothic</vt:lpstr>
      <vt:lpstr>Wingdings 3</vt:lpstr>
      <vt:lpstr>Brin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patricia Gallier</dc:creator>
  <cp:lastModifiedBy>patricia Gallier</cp:lastModifiedBy>
  <cp:revision>7</cp:revision>
  <dcterms:created xsi:type="dcterms:W3CDTF">2025-01-28T16:23:07Z</dcterms:created>
  <dcterms:modified xsi:type="dcterms:W3CDTF">2025-02-06T16:13:42Z</dcterms:modified>
</cp:coreProperties>
</file>