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083AF-395A-44F0-9289-06295AE5E383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86B09-A08C-4490-AC64-7D47EE8FBC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04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86B09-A08C-4490-AC64-7D47EE8FBC1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45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20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57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115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10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500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92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39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9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83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51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36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04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14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99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7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28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9C9D0-4EE9-4709-8899-34042E558A67}" type="datetimeFigureOut">
              <a:rPr lang="fr-FR" smtClean="0"/>
              <a:t>10/03/2026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FEF0459-6F10-4B0A-B763-7E89CA1EF5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2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886ADA-7C27-7BF3-C18E-75BE8329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i="1" dirty="0">
                <a:latin typeface="Comic Sans MS" panose="030F0702030302020204" pitchFamily="66" charset="0"/>
              </a:rPr>
              <a:t>LE BONSAI – UN ART VIVANT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3600F7-EEB5-588D-9DD1-29148BAF2E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Les thèmes présentés </a:t>
            </a:r>
          </a:p>
          <a:p>
            <a:r>
              <a:rPr lang="fr-FR" b="1" dirty="0"/>
              <a:t>Histoire du bonsaï</a:t>
            </a:r>
          </a:p>
          <a:p>
            <a:r>
              <a:rPr lang="fr-FR" b="1" dirty="0" err="1"/>
              <a:t>Lebonsaï</a:t>
            </a:r>
            <a:r>
              <a:rPr lang="fr-FR" b="1" dirty="0"/>
              <a:t>, </a:t>
            </a:r>
            <a:r>
              <a:rPr lang="fr-FR" b="1" dirty="0" err="1"/>
              <a:t>unarbre</a:t>
            </a:r>
            <a:endParaRPr lang="fr-FR" b="1" dirty="0"/>
          </a:p>
          <a:p>
            <a:r>
              <a:rPr lang="fr-FR" b="1" dirty="0" err="1"/>
              <a:t>Laculture</a:t>
            </a:r>
            <a:r>
              <a:rPr lang="fr-FR" b="1" dirty="0"/>
              <a:t> et la construction du bonsaï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70BDE84A-A980-FB84-1639-6E59CA57D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65" y="2125663"/>
            <a:ext cx="294388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0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AFC9AA9-9FFA-EC7A-A6F0-F2CE4B8B6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433" y="624110"/>
            <a:ext cx="9930809" cy="1280890"/>
          </a:xfrm>
        </p:spPr>
        <p:txBody>
          <a:bodyPr>
            <a:normAutofit/>
          </a:bodyPr>
          <a:lstStyle/>
          <a:p>
            <a:r>
              <a:rPr lang="fr-FR" sz="3200" b="1" i="1" dirty="0">
                <a:latin typeface="Comic Sans MS" panose="030F0702030302020204" pitchFamily="66" charset="0"/>
              </a:rPr>
              <a:t>Histoire du bonsaï -Le bonsaï au Japon </a:t>
            </a:r>
            <a:endParaRPr lang="fr-FR" sz="3200" i="1" dirty="0">
              <a:latin typeface="Comic Sans MS" panose="030F0702030302020204" pitchFamily="66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D66145-4096-C1F5-EDF2-C6BD5349D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Importé par les moines bouddhistes au Japon, au cours de la période Heian(794-1185).</a:t>
            </a:r>
            <a:endParaRPr lang="fr-FR" dirty="0"/>
          </a:p>
          <a:p>
            <a:r>
              <a:rPr lang="fr-FR" b="1" dirty="0"/>
              <a:t>Les Japonais ont développé leur propre style et leurs propres techniques, transformant le penjing en bonsaï, littéralement «arbre en pot».</a:t>
            </a:r>
            <a:endParaRPr lang="fr-FR" dirty="0"/>
          </a:p>
          <a:p>
            <a:r>
              <a:rPr lang="fr-FR" b="1" dirty="0"/>
              <a:t>Influencé par l'esthétique zen, il repose sur la simplicité, l'équilibre et la contemplation.</a:t>
            </a:r>
            <a:endParaRPr lang="fr-FR" dirty="0"/>
          </a:p>
          <a:p>
            <a:r>
              <a:rPr lang="fr-FR" b="1" dirty="0"/>
              <a:t>Il symbolise l'harmonie entre homme et nature. Il  incarne patience, discipline et respect de la nature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06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26275-2739-3405-0CA9-28A5A9F46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B40C642-B23C-7206-5FA5-B50FFF0B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331" y="624110"/>
            <a:ext cx="9633282" cy="1280890"/>
          </a:xfrm>
        </p:spPr>
        <p:txBody>
          <a:bodyPr/>
          <a:lstStyle/>
          <a:p>
            <a:r>
              <a:rPr lang="fr-FR" sz="3200" b="1" i="1" dirty="0">
                <a:latin typeface="Comic Sans MS" panose="030F0702030302020204" pitchFamily="66" charset="0"/>
              </a:rPr>
              <a:t>Histoire</a:t>
            </a:r>
            <a:r>
              <a:rPr lang="fr-FR" b="1" i="1" dirty="0"/>
              <a:t> du bonsaï -Le bonsaï en Occident </a:t>
            </a:r>
            <a:endParaRPr lang="fr-FR" i="1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8F8B57-7E5F-2313-8EF2-05BC411A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5368" y="1655133"/>
            <a:ext cx="9229245" cy="3777622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r>
              <a:rPr lang="fr-FR" b="1" dirty="0"/>
              <a:t>Introduction en Occident au cours du XIXe siècle, notamment grâce aux Expositions Universelles de Paris en1878 et 1889.</a:t>
            </a:r>
            <a:endParaRPr lang="fr-FR" dirty="0"/>
          </a:p>
          <a:p>
            <a:r>
              <a:rPr lang="fr-FR" b="1" dirty="0"/>
              <a:t>Après la Seconde Guerre Mondiale, intérêt grandissant en Occident, en particulier aux États-Unis.</a:t>
            </a:r>
            <a:endParaRPr lang="fr-FR" dirty="0"/>
          </a:p>
          <a:p>
            <a:r>
              <a:rPr lang="fr-FR" b="1" dirty="0"/>
              <a:t>En Europe, la pratique s’est vraiment développée à partir des années 1970</a:t>
            </a:r>
          </a:p>
          <a:p>
            <a:pPr marL="0" indent="0" algn="ctr">
              <a:buNone/>
            </a:pPr>
            <a:r>
              <a:rPr lang="fr-FR" b="1" dirty="0"/>
              <a:t>Aujourd’hui </a:t>
            </a:r>
            <a:endParaRPr lang="fr-FR" dirty="0"/>
          </a:p>
          <a:p>
            <a:r>
              <a:rPr lang="fr-FR" b="1" dirty="0"/>
              <a:t>Pratiqué dans le monde entier par des personnes de toutes les cultures. </a:t>
            </a:r>
            <a:endParaRPr lang="fr-FR" dirty="0"/>
          </a:p>
          <a:p>
            <a:r>
              <a:rPr lang="fr-FR" b="1" dirty="0"/>
              <a:t>Considéré comme un art vivant, des expositions, concours et ateliers, sont organisés régulièrement ; ils contribuent à sa diffusion. </a:t>
            </a:r>
            <a:endParaRPr lang="fr-FR" dirty="0"/>
          </a:p>
          <a:p>
            <a:r>
              <a:rPr lang="fr-FR" b="1" dirty="0"/>
              <a:t>De nombreux clubs, qui regroupent des passionnés, contribuent à sa diffusion </a:t>
            </a:r>
            <a:endParaRPr lang="fr-FR" dirty="0"/>
          </a:p>
          <a:p>
            <a:pPr marL="0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0724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350D4B-772E-4095-A528-751B797E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317" y="446088"/>
            <a:ext cx="8649404" cy="59353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latin typeface="Comic Sans MS" panose="030F0702030302020204" pitchFamily="66" charset="0"/>
              </a:rPr>
              <a:t>Le bonsaï – Un arbre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8BB3360-4240-CB0E-3B29-D87394923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1031355"/>
            <a:ext cx="5181600" cy="4670203"/>
          </a:xfrm>
        </p:spPr>
        <p:txBody>
          <a:bodyPr>
            <a:normAutofit/>
          </a:bodyPr>
          <a:lstStyle/>
          <a:p>
            <a:r>
              <a:rPr lang="fr-FR" sz="1600" b="1" dirty="0"/>
              <a:t>Les « bonsaï » peuvent être élaborés à partir:</a:t>
            </a:r>
            <a:endParaRPr lang="fr-FR" sz="1600" dirty="0"/>
          </a:p>
          <a:p>
            <a:r>
              <a:rPr lang="fr-FR" sz="1600" b="1" dirty="0"/>
              <a:t>De semis,</a:t>
            </a:r>
            <a:endParaRPr lang="fr-FR" sz="1600" dirty="0"/>
          </a:p>
          <a:p>
            <a:r>
              <a:rPr lang="fr-FR" sz="1600" b="1" dirty="0"/>
              <a:t>De boutures,</a:t>
            </a:r>
            <a:endParaRPr lang="fr-FR" sz="1600" dirty="0"/>
          </a:p>
          <a:p>
            <a:r>
              <a:rPr lang="fr-FR" sz="1600" b="1" dirty="0"/>
              <a:t>De marcottes,</a:t>
            </a:r>
            <a:endParaRPr lang="fr-FR" sz="1600" dirty="0"/>
          </a:p>
          <a:p>
            <a:r>
              <a:rPr lang="fr-FR" sz="1600" b="1" dirty="0"/>
              <a:t>De plants,</a:t>
            </a:r>
            <a:endParaRPr lang="fr-FR" sz="1600" dirty="0"/>
          </a:p>
          <a:p>
            <a:r>
              <a:rPr lang="fr-FR" sz="1600" b="1" dirty="0"/>
              <a:t>D’arbres prélevés dans la nature et dans des jardins.</a:t>
            </a:r>
            <a:endParaRPr lang="fr-FR" sz="1600" dirty="0"/>
          </a:p>
          <a:p>
            <a:pPr marL="0" indent="0">
              <a:buNone/>
            </a:pPr>
            <a:r>
              <a:rPr lang="fr-FR" sz="1600" b="1" dirty="0"/>
              <a:t>Il n'existe pas de graines de bonsaï!</a:t>
            </a:r>
            <a:endParaRPr lang="fr-FR" sz="1600" dirty="0"/>
          </a:p>
          <a:p>
            <a:pPr marL="0" indent="0">
              <a:buNone/>
            </a:pPr>
            <a:r>
              <a:rPr lang="fr-FR" sz="1600" b="1" dirty="0"/>
              <a:t>La dimension et la forme d’un bonsaï résultent des techniques de culture et de la réponse de l’arbre à ces pratiques.</a:t>
            </a:r>
            <a:endParaRPr lang="fr-FR" sz="16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DF7DD9C-D699-50C6-ABFB-47F240871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5006" y="1190848"/>
            <a:ext cx="4329406" cy="5221064"/>
          </a:xfrm>
        </p:spPr>
        <p:txBody>
          <a:bodyPr/>
          <a:lstStyle/>
          <a:p>
            <a:endParaRPr lang="fr-FR" dirty="0"/>
          </a:p>
          <a:p>
            <a:r>
              <a:rPr lang="fr-FR" sz="1600" b="1" dirty="0"/>
              <a:t>Les « bonsaï » poussent en extérieur.</a:t>
            </a:r>
            <a:endParaRPr lang="fr-FR" sz="1600" dirty="0"/>
          </a:p>
          <a:p>
            <a:r>
              <a:rPr lang="fr-FR" sz="1600" b="1" dirty="0"/>
              <a:t>Les « bonsaï »,  dits d'intérieur, sont placés dehors dès que la température excède 15°C.</a:t>
            </a:r>
            <a:endParaRPr lang="fr-FR" sz="1600" dirty="0"/>
          </a:p>
          <a:p>
            <a:r>
              <a:rPr lang="fr-FR" sz="1600" b="1" dirty="0"/>
              <a:t>La plupart des arbres supportent la culture en pot.</a:t>
            </a:r>
            <a:endParaRPr lang="fr-FR" sz="1600" dirty="0"/>
          </a:p>
          <a:p>
            <a:r>
              <a:rPr lang="fr-FR" sz="1600" b="1" dirty="0"/>
              <a:t>La culture des espèces supportant la culture en pot et d’une taille modérée est à privilégier.  </a:t>
            </a:r>
            <a:endParaRPr lang="fr-FR" sz="1600" dirty="0"/>
          </a:p>
          <a:p>
            <a:r>
              <a:rPr lang="fr-FR" sz="1600" b="1" dirty="0"/>
              <a:t>De nombreuses espèces locales se prêtent à cette culture qui n’est donc pas limitée à des espèces japonaises ou chinoises.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47650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BBCAA4D-5106-7F1B-F87C-F1C73A07B9A7}"/>
              </a:ext>
            </a:extLst>
          </p:cNvPr>
          <p:cNvSpPr txBox="1"/>
          <p:nvPr/>
        </p:nvSpPr>
        <p:spPr>
          <a:xfrm>
            <a:off x="1268817" y="127087"/>
            <a:ext cx="57593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omic Sans MS" panose="030F0702030302020204" pitchFamily="66" charset="0"/>
              </a:rPr>
              <a:t>La culture et la construction d’un « bonsaï » 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E43FDF-DD40-F1E0-7036-AE429A742137}"/>
              </a:ext>
            </a:extLst>
          </p:cNvPr>
          <p:cNvSpPr txBox="1"/>
          <p:nvPr/>
        </p:nvSpPr>
        <p:spPr>
          <a:xfrm>
            <a:off x="1690577" y="773418"/>
            <a:ext cx="5245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La culture des « bonsaï » intègre trois dimensions</a:t>
            </a:r>
            <a:endParaRPr lang="fr-FR" sz="1600" dirty="0"/>
          </a:p>
          <a:p>
            <a:r>
              <a:rPr lang="fr-FR" sz="1600" b="1" dirty="0"/>
              <a:t>- La nécessaire connaissance de l’espèce cultivée</a:t>
            </a:r>
            <a:endParaRPr lang="fr-FR" sz="1600" dirty="0"/>
          </a:p>
          <a:p>
            <a:r>
              <a:rPr lang="fr-FR" sz="1600" b="1" dirty="0"/>
              <a:t>- La culture, proprement dite, des végétaux qui permet leur survie en pot </a:t>
            </a:r>
          </a:p>
          <a:p>
            <a:r>
              <a:rPr lang="fr-FR" sz="1600" dirty="0"/>
              <a:t>- </a:t>
            </a:r>
            <a:r>
              <a:rPr lang="fr-FR" sz="1600" b="1" dirty="0"/>
              <a:t>La construction et la dimension esthétique de l'arbre.</a:t>
            </a:r>
            <a:endParaRPr lang="fr-FR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D29DBE-F900-EC66-0C4A-8ED10DC19715}"/>
              </a:ext>
            </a:extLst>
          </p:cNvPr>
          <p:cNvSpPr txBox="1"/>
          <p:nvPr/>
        </p:nvSpPr>
        <p:spPr>
          <a:xfrm>
            <a:off x="7511902" y="323161"/>
            <a:ext cx="43859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Des besoins à pourvoir</a:t>
            </a:r>
            <a:endParaRPr lang="fr-FR" dirty="0"/>
          </a:p>
          <a:p>
            <a:r>
              <a:rPr lang="fr-FR" sz="1600" b="1" dirty="0"/>
              <a:t>Avec un faible volume de substrat et une masse racinaire réduite, il faut pour conserver un arbre en bonne santé:</a:t>
            </a:r>
            <a:endParaRPr lang="fr-FR" sz="1600" dirty="0"/>
          </a:p>
          <a:p>
            <a:r>
              <a:rPr lang="fr-FR" sz="1600" b="1" dirty="0"/>
              <a:t>- Un pot</a:t>
            </a:r>
            <a:endParaRPr lang="fr-FR" sz="1600" dirty="0"/>
          </a:p>
          <a:p>
            <a:r>
              <a:rPr lang="fr-FR" sz="1600" b="1" dirty="0"/>
              <a:t>- Un substrat </a:t>
            </a:r>
            <a:endParaRPr lang="fr-FR" sz="1600" dirty="0"/>
          </a:p>
          <a:p>
            <a:r>
              <a:rPr lang="fr-FR" sz="1600" b="1" dirty="0"/>
              <a:t>- Un arrosage </a:t>
            </a:r>
          </a:p>
          <a:p>
            <a:r>
              <a:rPr lang="fr-FR" sz="1600" b="1" dirty="0"/>
              <a:t>adaptés à l’espèce </a:t>
            </a:r>
            <a:endParaRPr lang="fr-FR" sz="1600" dirty="0"/>
          </a:p>
          <a:p>
            <a:r>
              <a:rPr lang="fr-FR" sz="1600" b="1" dirty="0"/>
              <a:t>Et une exposition à la lumière appropriée</a:t>
            </a:r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7D5165-A50E-73EC-C93C-09138881A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9960" y="3168505"/>
            <a:ext cx="3356344" cy="25562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C73BFC-F485-BB24-6FC7-0AA63817E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7060" y="3557923"/>
            <a:ext cx="3115339" cy="23365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104C15-EB09-830B-F9E7-EC9CB18FE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02" y="3704964"/>
            <a:ext cx="4405298" cy="23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21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65A99FE-7BDB-BAE9-6866-5A3E5BEAEE1E}"/>
              </a:ext>
            </a:extLst>
          </p:cNvPr>
          <p:cNvSpPr txBox="1"/>
          <p:nvPr/>
        </p:nvSpPr>
        <p:spPr>
          <a:xfrm>
            <a:off x="893133" y="318977"/>
            <a:ext cx="427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omic Sans MS" panose="030F0702030302020204" pitchFamily="66" charset="0"/>
              </a:rPr>
              <a:t>Construction et esthétique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FB9F18-4B6D-636F-880E-545D0ECA611D}"/>
              </a:ext>
            </a:extLst>
          </p:cNvPr>
          <p:cNvSpPr txBox="1"/>
          <p:nvPr/>
        </p:nvSpPr>
        <p:spPr>
          <a:xfrm>
            <a:off x="5305647" y="318977"/>
            <a:ext cx="663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omic Sans MS" panose="030F0702030302020204" pitchFamily="66" charset="0"/>
              </a:rPr>
              <a:t>Le Bonsaï n’est pas un arbre « modèle réduit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3FF35A-1CEC-E4EF-494F-E66AB4E2750E}"/>
              </a:ext>
            </a:extLst>
          </p:cNvPr>
          <p:cNvSpPr txBox="1"/>
          <p:nvPr/>
        </p:nvSpPr>
        <p:spPr>
          <a:xfrm>
            <a:off x="1722475" y="893135"/>
            <a:ext cx="893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omic Sans MS" panose="030F0702030302020204" pitchFamily="66" charset="0"/>
              </a:rPr>
              <a:t>Avec sa simplicité et sa forme simplifiée, le bonsaï évoque un arbre en pleine nature. Il est facilement lisible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FCE37D-C5E0-2DC6-3460-4279A441466E}"/>
              </a:ext>
            </a:extLst>
          </p:cNvPr>
          <p:cNvSpPr txBox="1"/>
          <p:nvPr/>
        </p:nvSpPr>
        <p:spPr>
          <a:xfrm>
            <a:off x="805415" y="1828791"/>
            <a:ext cx="4106827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baseline="0" dirty="0">
                <a:solidFill>
                  <a:srgbClr val="000000"/>
                </a:solidFill>
              </a:rPr>
              <a:t>Pour suggérer un arbre grandeur nature</a:t>
            </a:r>
            <a:r>
              <a:rPr lang="fr-FR" b="1" dirty="0">
                <a:solidFill>
                  <a:srgbClr val="000000"/>
                </a:solidFill>
              </a:rPr>
              <a:t>, </a:t>
            </a:r>
            <a:r>
              <a:rPr lang="fr-FR" sz="1800" b="1" i="0" u="none" strike="noStrike" baseline="0" dirty="0">
                <a:solidFill>
                  <a:srgbClr val="000000"/>
                </a:solidFill>
              </a:rPr>
              <a:t>le bonsaï doit revêtir un aspect naturel et cohérent évitant monotonie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sz="1800" b="1" i="0" u="none" strike="noStrike" baseline="0" dirty="0">
                <a:solidFill>
                  <a:srgbClr val="000000"/>
                </a:solidFill>
              </a:rPr>
              <a:t>et symétrie.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</a:rPr>
              <a:t>La cohérence porte sur:</a:t>
            </a: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</a:rPr>
              <a:t>-la forme des </a:t>
            </a:r>
            <a:r>
              <a:rPr lang="fr-FR" sz="1800" b="1" i="0" u="none" strike="noStrike" baseline="0" dirty="0" err="1">
                <a:solidFill>
                  <a:srgbClr val="000000"/>
                </a:solidFill>
              </a:rPr>
              <a:t>branches,fonction</a:t>
            </a:r>
            <a:r>
              <a:rPr lang="fr-FR" sz="1800" b="1" i="0" u="none" strike="noStrike" baseline="0" dirty="0">
                <a:solidFill>
                  <a:srgbClr val="000000"/>
                </a:solidFill>
              </a:rPr>
              <a:t> de l’espèce,</a:t>
            </a: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fr-FR" b="1" dirty="0">
                <a:solidFill>
                  <a:srgbClr val="000000"/>
                </a:solidFill>
              </a:rPr>
              <a:t>-L</a:t>
            </a:r>
            <a:r>
              <a:rPr lang="fr-FR" sz="1800" b="1" i="0" u="none" strike="noStrike" baseline="0" dirty="0">
                <a:solidFill>
                  <a:srgbClr val="000000"/>
                </a:solidFill>
              </a:rPr>
              <a:t>eur inclinaison au regard de l’espèce et du style de l’arbre,</a:t>
            </a: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</a:rPr>
              <a:t>-Leur diamètre en lien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sz="1800" b="1" i="0" u="none" strike="noStrike" baseline="0" dirty="0">
                <a:solidFill>
                  <a:srgbClr val="000000"/>
                </a:solidFill>
              </a:rPr>
              <a:t>avec la maturité de l’écorce,</a:t>
            </a: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fr-FR" b="1" dirty="0">
                <a:solidFill>
                  <a:srgbClr val="000000"/>
                </a:solidFill>
              </a:rPr>
              <a:t>la </a:t>
            </a:r>
            <a:r>
              <a:rPr lang="fr-FR" sz="1800" b="1" i="0" u="none" strike="noStrike" baseline="0" dirty="0">
                <a:solidFill>
                  <a:srgbClr val="000000"/>
                </a:solidFill>
              </a:rPr>
              <a:t>dimension des feuilles par rapport à la grandeur du bonsaï,</a:t>
            </a: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</a:rPr>
              <a:t>...</a:t>
            </a:r>
            <a:endParaRPr lang="fr-FR" sz="1800" b="0" i="0" u="none" strike="noStrike" baseline="0" dirty="0">
              <a:solidFill>
                <a:srgbClr val="000000"/>
              </a:solidFill>
            </a:endParaRP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fr-FR" sz="11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17-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C72D5A9-3145-A77A-A525-FD95D912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658" y="1573802"/>
            <a:ext cx="6854489" cy="49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8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CE923B4-C5FB-AFF4-7922-BC83506CDEA8}"/>
              </a:ext>
            </a:extLst>
          </p:cNvPr>
          <p:cNvSpPr txBox="1"/>
          <p:nvPr/>
        </p:nvSpPr>
        <p:spPr>
          <a:xfrm>
            <a:off x="1733107" y="503682"/>
            <a:ext cx="90270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omic Sans MS" panose="030F0702030302020204" pitchFamily="66" charset="0"/>
              </a:rPr>
              <a:t>A l’application des principes cités précédemment est associée une technique de culture qui permet d’obtenir : 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0000"/>
                </a:solidFill>
                <a:latin typeface="Comic Sans MS" panose="030F0702030302020204" pitchFamily="66" charset="0"/>
              </a:rPr>
              <a:t>Des branches ramifiées avec des entre-nœuds courts en respectant le principe de la conicité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0000"/>
                </a:solidFill>
                <a:latin typeface="Comic Sans MS" panose="030F0702030302020204" pitchFamily="66" charset="0"/>
              </a:rPr>
              <a:t>Des feuilles ou aiguilles de dimensions cohérentes avec l’arbre 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0000"/>
                </a:solidFill>
                <a:latin typeface="Comic Sans MS" panose="030F0702030302020204" pitchFamily="66" charset="0"/>
              </a:rPr>
              <a:t>Un tronc dont le diamètre réduit en fonction de la hauteur (notion de conicité) 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0000"/>
                </a:solidFill>
                <a:latin typeface="Comic Sans MS" panose="030F0702030302020204" pitchFamily="66" charset="0"/>
              </a:rPr>
              <a:t>Des racines superficielles apparentes à la base du tronc pour affirmer l’ancrage 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0000"/>
                </a:solidFill>
                <a:latin typeface="Comic Sans MS" panose="030F0702030302020204" pitchFamily="66" charset="0"/>
              </a:rPr>
              <a:t>Une impression de sobriété et de simplicité alliée à un dynamisme…</a:t>
            </a:r>
            <a:endParaRPr lang="fr-FR" sz="18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2B741B-2D9B-7259-8BC3-89D18A00A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6" y="3891517"/>
            <a:ext cx="3719112" cy="20222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DD91E6-AC8C-D972-C721-BEA13F116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29" y="3711748"/>
            <a:ext cx="2185433" cy="29139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694C23-78F2-2087-9B19-4E0F30298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78" y="3711750"/>
            <a:ext cx="2185434" cy="29139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028C59-35CE-8729-93EF-290CE0938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1955" y="4075987"/>
            <a:ext cx="2913913" cy="21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664BEE62-2993-081E-3EC2-7BB5F415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421032"/>
            <a:ext cx="3400481" cy="255036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A23E6A-8535-4FF5-1968-A55A9EFA4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16" y="420625"/>
            <a:ext cx="3401568" cy="255117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9B106C-17A6-A15C-E860-D0839D8C0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6652" y="665776"/>
            <a:ext cx="2752344" cy="206425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A1AADE6-ED1F-E3B8-5B63-F2478D0A3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78" y="4127966"/>
            <a:ext cx="2752344" cy="2064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402A9D-399B-4B84-ADAC-EAE2B7764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707" y="4127966"/>
            <a:ext cx="2752344" cy="20642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EB8F3B-359D-1E30-1DBD-A809BAFC1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6736" y="4127966"/>
            <a:ext cx="2752344" cy="20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85998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</TotalTime>
  <Words>635</Words>
  <Application>Microsoft Office PowerPoint</Application>
  <PresentationFormat>Grand écran</PresentationFormat>
  <Paragraphs>67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Aptos</vt:lpstr>
      <vt:lpstr>Arial</vt:lpstr>
      <vt:lpstr>Century Gothic</vt:lpstr>
      <vt:lpstr>Comic Sans MS</vt:lpstr>
      <vt:lpstr>Wingdings 3</vt:lpstr>
      <vt:lpstr>Brin</vt:lpstr>
      <vt:lpstr>LE BONSAI – UN ART VIVANT</vt:lpstr>
      <vt:lpstr>Histoire du bonsaï -Le bonsaï au Japon </vt:lpstr>
      <vt:lpstr>Histoire du bonsaï -Le bonsaï en Occident </vt:lpstr>
      <vt:lpstr>Le bonsaï – Un arbre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patricia Gallier</dc:creator>
  <cp:lastModifiedBy>patricia Gallier</cp:lastModifiedBy>
  <cp:revision>5</cp:revision>
  <dcterms:created xsi:type="dcterms:W3CDTF">2026-03-10T14:18:15Z</dcterms:created>
  <dcterms:modified xsi:type="dcterms:W3CDTF">2026-03-10T15:59:31Z</dcterms:modified>
</cp:coreProperties>
</file>